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Lst>
  <p:sldSz cx="21374100" cy="15113000"/>
  <p:notesSz cx="6858000" cy="9144000"/>
  <p:embeddedFontLst>
    <p:embeddedFont>
      <p:font typeface="Gordita" panose="020B0604020202020204" charset="0"/>
      <p:regular r:id="rId3"/>
    </p:embeddedFont>
    <p:embeddedFont>
      <p:font typeface="Gordita Bold" panose="020B0604020202020204" charset="0"/>
      <p:regular r:id="rId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8" d="100"/>
          <a:sy n="38" d="100"/>
        </p:scale>
        <p:origin x="1301" y="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font" Target="fonts/font1.fntdata"/><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font" Target="fonts/font2.fntdata"/></Relationships>
</file>

<file path=ppt/media/hdphoto1.wdp>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85325" y="705328"/>
            <a:ext cx="19013349" cy="13709345"/>
            <a:chOff x="0" y="0"/>
            <a:chExt cx="3406978" cy="2456560"/>
          </a:xfrm>
        </p:grpSpPr>
        <p:sp>
          <p:nvSpPr>
            <p:cNvPr id="3" name="Freeform 3"/>
            <p:cNvSpPr/>
            <p:nvPr/>
          </p:nvSpPr>
          <p:spPr>
            <a:xfrm>
              <a:off x="0" y="0"/>
              <a:ext cx="3406978" cy="2456560"/>
            </a:xfrm>
            <a:custGeom>
              <a:avLst/>
              <a:gdLst/>
              <a:ahLst/>
              <a:cxnLst/>
              <a:rect l="l" t="t" r="r" b="b"/>
              <a:pathLst>
                <a:path w="3406978" h="2456560">
                  <a:moveTo>
                    <a:pt x="0" y="0"/>
                  </a:moveTo>
                  <a:lnTo>
                    <a:pt x="3406978" y="0"/>
                  </a:lnTo>
                  <a:lnTo>
                    <a:pt x="3406978" y="2456560"/>
                  </a:lnTo>
                  <a:lnTo>
                    <a:pt x="0" y="2456560"/>
                  </a:lnTo>
                  <a:close/>
                </a:path>
              </a:pathLst>
            </a:custGeom>
            <a:solidFill>
              <a:srgbClr val="000000">
                <a:alpha val="0"/>
              </a:srgbClr>
            </a:solidFill>
            <a:ln w="19050" cap="sq">
              <a:solidFill>
                <a:srgbClr val="000000"/>
              </a:solidFill>
              <a:prstDash val="solid"/>
              <a:miter/>
            </a:ln>
          </p:spPr>
          <p:txBody>
            <a:bodyPr/>
            <a:lstStyle/>
            <a:p>
              <a:endParaRPr lang="en-US"/>
            </a:p>
          </p:txBody>
        </p:sp>
        <p:sp>
          <p:nvSpPr>
            <p:cNvPr id="4" name="TextBox 4"/>
            <p:cNvSpPr txBox="1"/>
            <p:nvPr/>
          </p:nvSpPr>
          <p:spPr>
            <a:xfrm>
              <a:off x="0" y="-38100"/>
              <a:ext cx="3406978" cy="2494660"/>
            </a:xfrm>
            <a:prstGeom prst="rect">
              <a:avLst/>
            </a:prstGeom>
          </p:spPr>
          <p:txBody>
            <a:bodyPr lIns="23333" tIns="23333" rIns="23333" bIns="23333" rtlCol="0" anchor="ctr"/>
            <a:lstStyle/>
            <a:p>
              <a:pPr algn="ctr">
                <a:lnSpc>
                  <a:spcPts val="2990"/>
                </a:lnSpc>
              </a:pPr>
              <a:endParaRPr/>
            </a:p>
          </p:txBody>
        </p:sp>
      </p:grpSp>
      <p:grpSp>
        <p:nvGrpSpPr>
          <p:cNvPr id="5" name="Group 5"/>
          <p:cNvGrpSpPr/>
          <p:nvPr/>
        </p:nvGrpSpPr>
        <p:grpSpPr>
          <a:xfrm>
            <a:off x="1202825" y="13845124"/>
            <a:ext cx="18978349" cy="549828"/>
            <a:chOff x="0" y="0"/>
            <a:chExt cx="4534275" cy="131364"/>
          </a:xfrm>
        </p:grpSpPr>
        <p:sp>
          <p:nvSpPr>
            <p:cNvPr id="6" name="Freeform 6"/>
            <p:cNvSpPr/>
            <p:nvPr/>
          </p:nvSpPr>
          <p:spPr>
            <a:xfrm>
              <a:off x="0" y="0"/>
              <a:ext cx="4534275" cy="131364"/>
            </a:xfrm>
            <a:custGeom>
              <a:avLst/>
              <a:gdLst/>
              <a:ahLst/>
              <a:cxnLst/>
              <a:rect l="l" t="t" r="r" b="b"/>
              <a:pathLst>
                <a:path w="4534275" h="131364">
                  <a:moveTo>
                    <a:pt x="0" y="0"/>
                  </a:moveTo>
                  <a:lnTo>
                    <a:pt x="4534275" y="0"/>
                  </a:lnTo>
                  <a:lnTo>
                    <a:pt x="4534275" y="131364"/>
                  </a:lnTo>
                  <a:lnTo>
                    <a:pt x="0" y="131364"/>
                  </a:lnTo>
                  <a:close/>
                </a:path>
              </a:pathLst>
            </a:custGeom>
            <a:solidFill>
              <a:srgbClr val="DDEB54"/>
            </a:solidFill>
          </p:spPr>
          <p:txBody>
            <a:bodyPr/>
            <a:lstStyle/>
            <a:p>
              <a:endParaRPr lang="en-US"/>
            </a:p>
          </p:txBody>
        </p:sp>
        <p:sp>
          <p:nvSpPr>
            <p:cNvPr id="7" name="TextBox 7"/>
            <p:cNvSpPr txBox="1"/>
            <p:nvPr/>
          </p:nvSpPr>
          <p:spPr>
            <a:xfrm>
              <a:off x="0" y="-38100"/>
              <a:ext cx="4534275" cy="169464"/>
            </a:xfrm>
            <a:prstGeom prst="rect">
              <a:avLst/>
            </a:prstGeom>
          </p:spPr>
          <p:txBody>
            <a:bodyPr lIns="17500" tIns="17500" rIns="17500" bIns="17500" rtlCol="0" anchor="ctr"/>
            <a:lstStyle/>
            <a:p>
              <a:pPr algn="ctr">
                <a:lnSpc>
                  <a:spcPts val="2572"/>
                </a:lnSpc>
              </a:pPr>
              <a:endParaRPr/>
            </a:p>
          </p:txBody>
        </p:sp>
      </p:grpSp>
      <p:grpSp>
        <p:nvGrpSpPr>
          <p:cNvPr id="8" name="Group 8"/>
          <p:cNvGrpSpPr/>
          <p:nvPr/>
        </p:nvGrpSpPr>
        <p:grpSpPr>
          <a:xfrm>
            <a:off x="1202825" y="705328"/>
            <a:ext cx="18978349" cy="2201590"/>
            <a:chOff x="0" y="0"/>
            <a:chExt cx="3213191" cy="372747"/>
          </a:xfrm>
        </p:grpSpPr>
        <p:sp>
          <p:nvSpPr>
            <p:cNvPr id="9" name="Freeform 9"/>
            <p:cNvSpPr/>
            <p:nvPr/>
          </p:nvSpPr>
          <p:spPr>
            <a:xfrm rot="-10800000">
              <a:off x="0" y="0"/>
              <a:ext cx="3213191" cy="372747"/>
            </a:xfrm>
            <a:custGeom>
              <a:avLst/>
              <a:gdLst/>
              <a:ahLst/>
              <a:cxnLst/>
              <a:rect l="l" t="t" r="r" b="b"/>
              <a:pathLst>
                <a:path w="3213191" h="372747">
                  <a:moveTo>
                    <a:pt x="3213191" y="372747"/>
                  </a:moveTo>
                  <a:lnTo>
                    <a:pt x="0" y="372747"/>
                  </a:lnTo>
                  <a:lnTo>
                    <a:pt x="0" y="0"/>
                  </a:lnTo>
                  <a:lnTo>
                    <a:pt x="3213191" y="0"/>
                  </a:lnTo>
                  <a:close/>
                </a:path>
              </a:pathLst>
            </a:custGeom>
            <a:blipFill>
              <a:blip r:embed="rId2"/>
              <a:stretch>
                <a:fillRect t="-834443" r="-27773" b="-718760"/>
              </a:stretch>
            </a:blipFill>
          </p:spPr>
          <p:txBody>
            <a:bodyPr/>
            <a:lstStyle/>
            <a:p>
              <a:endParaRPr lang="en-US" dirty="0"/>
            </a:p>
          </p:txBody>
        </p:sp>
      </p:grpSp>
      <p:grpSp>
        <p:nvGrpSpPr>
          <p:cNvPr id="10" name="Group 10"/>
          <p:cNvGrpSpPr/>
          <p:nvPr/>
        </p:nvGrpSpPr>
        <p:grpSpPr>
          <a:xfrm>
            <a:off x="1202825" y="2915667"/>
            <a:ext cx="18978349" cy="589269"/>
            <a:chOff x="0" y="0"/>
            <a:chExt cx="4534275" cy="140787"/>
          </a:xfrm>
        </p:grpSpPr>
        <p:sp>
          <p:nvSpPr>
            <p:cNvPr id="11" name="Freeform 11"/>
            <p:cNvSpPr/>
            <p:nvPr/>
          </p:nvSpPr>
          <p:spPr>
            <a:xfrm>
              <a:off x="0" y="0"/>
              <a:ext cx="4534275" cy="140787"/>
            </a:xfrm>
            <a:custGeom>
              <a:avLst/>
              <a:gdLst/>
              <a:ahLst/>
              <a:cxnLst/>
              <a:rect l="l" t="t" r="r" b="b"/>
              <a:pathLst>
                <a:path w="4534275" h="140787">
                  <a:moveTo>
                    <a:pt x="0" y="0"/>
                  </a:moveTo>
                  <a:lnTo>
                    <a:pt x="4534275" y="0"/>
                  </a:lnTo>
                  <a:lnTo>
                    <a:pt x="4534275" y="140787"/>
                  </a:lnTo>
                  <a:lnTo>
                    <a:pt x="0" y="140787"/>
                  </a:lnTo>
                  <a:close/>
                </a:path>
              </a:pathLst>
            </a:custGeom>
            <a:solidFill>
              <a:srgbClr val="DDEB54"/>
            </a:solidFill>
          </p:spPr>
          <p:txBody>
            <a:bodyPr/>
            <a:lstStyle/>
            <a:p>
              <a:endParaRPr lang="en-US"/>
            </a:p>
          </p:txBody>
        </p:sp>
        <p:sp>
          <p:nvSpPr>
            <p:cNvPr id="12" name="TextBox 12"/>
            <p:cNvSpPr txBox="1"/>
            <p:nvPr/>
          </p:nvSpPr>
          <p:spPr>
            <a:xfrm>
              <a:off x="0" y="-38100"/>
              <a:ext cx="4534275" cy="178887"/>
            </a:xfrm>
            <a:prstGeom prst="rect">
              <a:avLst/>
            </a:prstGeom>
          </p:spPr>
          <p:txBody>
            <a:bodyPr lIns="17500" tIns="17500" rIns="17500" bIns="17500" rtlCol="0" anchor="ctr"/>
            <a:lstStyle/>
            <a:p>
              <a:pPr algn="ctr">
                <a:lnSpc>
                  <a:spcPts val="2572"/>
                </a:lnSpc>
              </a:pPr>
              <a:endParaRPr/>
            </a:p>
          </p:txBody>
        </p:sp>
      </p:grpSp>
      <p:sp>
        <p:nvSpPr>
          <p:cNvPr id="19" name="TextBox 19"/>
          <p:cNvSpPr txBox="1"/>
          <p:nvPr/>
        </p:nvSpPr>
        <p:spPr>
          <a:xfrm>
            <a:off x="6855381" y="4258668"/>
            <a:ext cx="5070111" cy="2746906"/>
          </a:xfrm>
          <a:prstGeom prst="rect">
            <a:avLst/>
          </a:prstGeom>
        </p:spPr>
        <p:txBody>
          <a:bodyPr lIns="0" tIns="0" rIns="0" bIns="0" rtlCol="0" anchor="t">
            <a:spAutoFit/>
          </a:bodyPr>
          <a:lstStyle/>
          <a:p>
            <a:pPr algn="l">
              <a:lnSpc>
                <a:spcPts val="2443"/>
              </a:lnSpc>
            </a:pPr>
            <a:r>
              <a:rPr lang="en-US" sz="1745" dirty="0">
                <a:solidFill>
                  <a:srgbClr val="000001"/>
                </a:solidFill>
                <a:latin typeface="Gordita"/>
                <a:ea typeface="Gordita"/>
                <a:cs typeface="Gordita"/>
                <a:sym typeface="Gordita"/>
              </a:rPr>
              <a:t>The approach involves several stages: importing and preprocessing data, handling missing values, exploring correlations, encoding categorical variables, normalizing numerical data, and testing multiple machine learning algorithms (e.g., Logistic Regression, Decision Tree, Random Forest). Model performance is evaluated using accuracy as the main metric.</a:t>
            </a:r>
          </a:p>
        </p:txBody>
      </p:sp>
      <p:sp>
        <p:nvSpPr>
          <p:cNvPr id="20" name="TextBox 20"/>
          <p:cNvSpPr txBox="1"/>
          <p:nvPr/>
        </p:nvSpPr>
        <p:spPr>
          <a:xfrm>
            <a:off x="6855381" y="3829874"/>
            <a:ext cx="2968591" cy="315183"/>
          </a:xfrm>
          <a:prstGeom prst="rect">
            <a:avLst/>
          </a:prstGeom>
        </p:spPr>
        <p:txBody>
          <a:bodyPr lIns="0" tIns="0" rIns="0" bIns="0" rtlCol="0" anchor="t">
            <a:spAutoFit/>
          </a:bodyPr>
          <a:lstStyle/>
          <a:p>
            <a:pPr algn="l">
              <a:lnSpc>
                <a:spcPts val="2572"/>
              </a:lnSpc>
            </a:pPr>
            <a:r>
              <a:rPr lang="en-US" sz="1837" b="1" spc="82" dirty="0">
                <a:solidFill>
                  <a:srgbClr val="F47051"/>
                </a:solidFill>
                <a:latin typeface="Gordita Bold"/>
                <a:ea typeface="Gordita Bold"/>
                <a:cs typeface="Gordita Bold"/>
                <a:sym typeface="Gordita Bold"/>
              </a:rPr>
              <a:t>METHODOLOGY</a:t>
            </a:r>
          </a:p>
        </p:txBody>
      </p:sp>
      <p:sp>
        <p:nvSpPr>
          <p:cNvPr id="21" name="TextBox 21"/>
          <p:cNvSpPr txBox="1"/>
          <p:nvPr/>
        </p:nvSpPr>
        <p:spPr>
          <a:xfrm>
            <a:off x="6879254" y="7836274"/>
            <a:ext cx="5070111" cy="2131353"/>
          </a:xfrm>
          <a:prstGeom prst="rect">
            <a:avLst/>
          </a:prstGeom>
        </p:spPr>
        <p:txBody>
          <a:bodyPr lIns="0" tIns="0" rIns="0" bIns="0" rtlCol="0" anchor="t">
            <a:spAutoFit/>
          </a:bodyPr>
          <a:lstStyle/>
          <a:p>
            <a:pPr algn="l">
              <a:lnSpc>
                <a:spcPts val="2443"/>
              </a:lnSpc>
            </a:pPr>
            <a:r>
              <a:rPr lang="en-US" sz="1745" dirty="0">
                <a:solidFill>
                  <a:srgbClr val="000001"/>
                </a:solidFill>
                <a:latin typeface="Gordita"/>
                <a:ea typeface="Gordita"/>
                <a:cs typeface="Gordita"/>
                <a:sym typeface="Gordita"/>
              </a:rPr>
              <a:t>The analysis demonstrates that social and demographic factors—especially sex and passenger class—play crucial roles in survival. Machine learning models like Random Forest and Logistic Regression perform best in predicting outcomes, achieving accuracy close to the targeted 0.8 Kaggle score.</a:t>
            </a:r>
          </a:p>
        </p:txBody>
      </p:sp>
      <p:sp>
        <p:nvSpPr>
          <p:cNvPr id="22" name="TextBox 22"/>
          <p:cNvSpPr txBox="1"/>
          <p:nvPr/>
        </p:nvSpPr>
        <p:spPr>
          <a:xfrm>
            <a:off x="6855381" y="7354296"/>
            <a:ext cx="3939444" cy="315183"/>
          </a:xfrm>
          <a:prstGeom prst="rect">
            <a:avLst/>
          </a:prstGeom>
        </p:spPr>
        <p:txBody>
          <a:bodyPr lIns="0" tIns="0" rIns="0" bIns="0" rtlCol="0" anchor="t">
            <a:spAutoFit/>
          </a:bodyPr>
          <a:lstStyle/>
          <a:p>
            <a:pPr algn="l">
              <a:lnSpc>
                <a:spcPts val="2572"/>
              </a:lnSpc>
            </a:pPr>
            <a:r>
              <a:rPr lang="en-US" sz="1837" b="1" spc="82" dirty="0">
                <a:solidFill>
                  <a:srgbClr val="F47051"/>
                </a:solidFill>
                <a:latin typeface="Gordita Bold"/>
                <a:ea typeface="Gordita Bold"/>
                <a:cs typeface="Gordita Bold"/>
                <a:sym typeface="Gordita Bold"/>
              </a:rPr>
              <a:t>CONCLUSIONS PRINCIPALES</a:t>
            </a:r>
          </a:p>
        </p:txBody>
      </p:sp>
      <p:sp>
        <p:nvSpPr>
          <p:cNvPr id="23" name="TextBox 23"/>
          <p:cNvSpPr txBox="1"/>
          <p:nvPr/>
        </p:nvSpPr>
        <p:spPr>
          <a:xfrm>
            <a:off x="1635523" y="10173608"/>
            <a:ext cx="4437892" cy="2131353"/>
          </a:xfrm>
          <a:prstGeom prst="rect">
            <a:avLst/>
          </a:prstGeom>
        </p:spPr>
        <p:txBody>
          <a:bodyPr lIns="0" tIns="0" rIns="0" bIns="0" rtlCol="0" anchor="t">
            <a:spAutoFit/>
          </a:bodyPr>
          <a:lstStyle/>
          <a:p>
            <a:pPr algn="l">
              <a:lnSpc>
                <a:spcPts val="2443"/>
              </a:lnSpc>
            </a:pPr>
            <a:r>
              <a:rPr lang="en-US" sz="1745" dirty="0">
                <a:solidFill>
                  <a:srgbClr val="000001"/>
                </a:solidFill>
                <a:latin typeface="Gordita"/>
                <a:ea typeface="Gordita"/>
                <a:cs typeface="Gordita"/>
                <a:sym typeface="Gordita"/>
              </a:rPr>
              <a:t>The main objective of the project is to explore the Titanic dataset, perform data cleaning and analysis, and develop a reliable prediction model that can forecast passenger survival based on given attributes such as age, sex, and passenger class.</a:t>
            </a:r>
          </a:p>
        </p:txBody>
      </p:sp>
      <p:sp>
        <p:nvSpPr>
          <p:cNvPr id="24" name="TextBox 24"/>
          <p:cNvSpPr txBox="1"/>
          <p:nvPr/>
        </p:nvSpPr>
        <p:spPr>
          <a:xfrm>
            <a:off x="1635523" y="9699065"/>
            <a:ext cx="2968591" cy="315183"/>
          </a:xfrm>
          <a:prstGeom prst="rect">
            <a:avLst/>
          </a:prstGeom>
        </p:spPr>
        <p:txBody>
          <a:bodyPr lIns="0" tIns="0" rIns="0" bIns="0" rtlCol="0" anchor="t">
            <a:spAutoFit/>
          </a:bodyPr>
          <a:lstStyle/>
          <a:p>
            <a:pPr algn="l">
              <a:lnSpc>
                <a:spcPts val="2572"/>
              </a:lnSpc>
            </a:pPr>
            <a:r>
              <a:rPr lang="en-US" sz="1837" b="1" spc="82" dirty="0">
                <a:solidFill>
                  <a:srgbClr val="F47051"/>
                </a:solidFill>
                <a:latin typeface="Gordita Bold"/>
                <a:ea typeface="Gordita Bold"/>
                <a:cs typeface="Gordita Bold"/>
                <a:sym typeface="Gordita Bold"/>
              </a:rPr>
              <a:t>OBJECTIVE</a:t>
            </a:r>
          </a:p>
        </p:txBody>
      </p:sp>
      <p:sp>
        <p:nvSpPr>
          <p:cNvPr id="25" name="TextBox 25"/>
          <p:cNvSpPr txBox="1"/>
          <p:nvPr/>
        </p:nvSpPr>
        <p:spPr>
          <a:xfrm>
            <a:off x="1635523" y="4239618"/>
            <a:ext cx="4437892" cy="5305298"/>
          </a:xfrm>
          <a:prstGeom prst="rect">
            <a:avLst/>
          </a:prstGeom>
        </p:spPr>
        <p:txBody>
          <a:bodyPr lIns="0" tIns="0" rIns="0" bIns="0" rtlCol="0" anchor="t">
            <a:spAutoFit/>
          </a:bodyPr>
          <a:lstStyle/>
          <a:p>
            <a:pPr>
              <a:lnSpc>
                <a:spcPts val="2618"/>
              </a:lnSpc>
            </a:pPr>
            <a:r>
              <a:rPr lang="en-US" sz="1745" b="1" dirty="0">
                <a:solidFill>
                  <a:srgbClr val="000001"/>
                </a:solidFill>
                <a:latin typeface="Gordita"/>
                <a:ea typeface="Gordita"/>
                <a:cs typeface="Gordita"/>
                <a:sym typeface="Gordita"/>
              </a:rPr>
              <a:t>Problems Definition: </a:t>
            </a:r>
            <a:r>
              <a:rPr lang="en-US" sz="1745" dirty="0">
                <a:solidFill>
                  <a:srgbClr val="000001"/>
                </a:solidFill>
                <a:latin typeface="Gordita"/>
                <a:ea typeface="Gordita"/>
                <a:cs typeface="Gordita"/>
                <a:sym typeface="Gordita"/>
              </a:rPr>
              <a:t>The Titanic disaster resulted in a high number of casualties, with only a portion of passengers surviving. The task is to determine which factors most strongly influenced survival.</a:t>
            </a:r>
          </a:p>
          <a:p>
            <a:pPr>
              <a:lnSpc>
                <a:spcPts val="2618"/>
              </a:lnSpc>
            </a:pPr>
            <a:r>
              <a:rPr lang="en-US" sz="1745" b="1" dirty="0">
                <a:solidFill>
                  <a:srgbClr val="000001"/>
                </a:solidFill>
                <a:latin typeface="Gordita"/>
                <a:ea typeface="Gordita"/>
                <a:cs typeface="Gordita"/>
                <a:sym typeface="Gordita"/>
              </a:rPr>
              <a:t>Challenge: </a:t>
            </a:r>
            <a:r>
              <a:rPr lang="en-US" sz="1745" dirty="0">
                <a:solidFill>
                  <a:srgbClr val="000001"/>
                </a:solidFill>
                <a:latin typeface="Gordita"/>
                <a:ea typeface="Gordita"/>
                <a:cs typeface="Gordita"/>
                <a:sym typeface="Gordita"/>
              </a:rPr>
              <a:t>The dataset includes missing values and mixed categorical/numerical variables, making it difficult to model survival probability accurately.</a:t>
            </a:r>
          </a:p>
          <a:p>
            <a:pPr>
              <a:lnSpc>
                <a:spcPts val="2618"/>
              </a:lnSpc>
            </a:pPr>
            <a:r>
              <a:rPr lang="en-US" sz="1745" b="1" dirty="0">
                <a:solidFill>
                  <a:srgbClr val="000001"/>
                </a:solidFill>
                <a:latin typeface="Gordita"/>
                <a:ea typeface="Gordita"/>
                <a:cs typeface="Gordita"/>
                <a:sym typeface="Gordita"/>
              </a:rPr>
              <a:t>Thesis Goal: </a:t>
            </a:r>
            <a:r>
              <a:rPr lang="en-US" sz="1745" dirty="0">
                <a:solidFill>
                  <a:srgbClr val="000001"/>
                </a:solidFill>
                <a:latin typeface="Gordita"/>
                <a:ea typeface="Gordita"/>
                <a:cs typeface="Gordita"/>
                <a:sym typeface="Gordita"/>
              </a:rPr>
              <a:t>Apply machine learning methods to analyze the Titanic dataset and build a predictive model capable of achieving around 80% accuracy in identifying which passengers </a:t>
            </a:r>
            <a:r>
              <a:rPr lang="en-US" sz="1745" dirty="0" err="1">
                <a:solidFill>
                  <a:srgbClr val="000001"/>
                </a:solidFill>
                <a:latin typeface="Gordita"/>
                <a:ea typeface="Gordita"/>
                <a:cs typeface="Gordita"/>
                <a:sym typeface="Gordita"/>
              </a:rPr>
              <a:t>surived</a:t>
            </a:r>
            <a:r>
              <a:rPr lang="en-US" sz="1745" dirty="0">
                <a:solidFill>
                  <a:srgbClr val="000001"/>
                </a:solidFill>
                <a:latin typeface="Gordita"/>
                <a:ea typeface="Gordita"/>
                <a:cs typeface="Gordita"/>
                <a:sym typeface="Gordita"/>
              </a:rPr>
              <a:t>.</a:t>
            </a:r>
            <a:endParaRPr lang="en-US" sz="1745" b="1" dirty="0">
              <a:solidFill>
                <a:srgbClr val="000001"/>
              </a:solidFill>
              <a:latin typeface="Gordita"/>
              <a:ea typeface="Gordita"/>
              <a:cs typeface="Gordita"/>
              <a:sym typeface="Gordita"/>
            </a:endParaRPr>
          </a:p>
        </p:txBody>
      </p:sp>
      <p:sp>
        <p:nvSpPr>
          <p:cNvPr id="26" name="TextBox 26"/>
          <p:cNvSpPr txBox="1"/>
          <p:nvPr/>
        </p:nvSpPr>
        <p:spPr>
          <a:xfrm>
            <a:off x="1635523" y="3829874"/>
            <a:ext cx="2906565" cy="315183"/>
          </a:xfrm>
          <a:prstGeom prst="rect">
            <a:avLst/>
          </a:prstGeom>
        </p:spPr>
        <p:txBody>
          <a:bodyPr lIns="0" tIns="0" rIns="0" bIns="0" rtlCol="0" anchor="t">
            <a:spAutoFit/>
          </a:bodyPr>
          <a:lstStyle/>
          <a:p>
            <a:pPr algn="l">
              <a:lnSpc>
                <a:spcPts val="2572"/>
              </a:lnSpc>
            </a:pPr>
            <a:r>
              <a:rPr lang="en-US" sz="1837" b="1" spc="82">
                <a:solidFill>
                  <a:srgbClr val="F47051"/>
                </a:solidFill>
                <a:latin typeface="Gordita Bold"/>
                <a:ea typeface="Gordita Bold"/>
                <a:cs typeface="Gordita Bold"/>
                <a:sym typeface="Gordita Bold"/>
              </a:rPr>
              <a:t>INTRODUCTION</a:t>
            </a:r>
          </a:p>
        </p:txBody>
      </p:sp>
      <p:sp>
        <p:nvSpPr>
          <p:cNvPr id="27" name="TextBox 27"/>
          <p:cNvSpPr txBox="1"/>
          <p:nvPr/>
        </p:nvSpPr>
        <p:spPr>
          <a:xfrm>
            <a:off x="13204810" y="3833790"/>
            <a:ext cx="6517408" cy="315183"/>
          </a:xfrm>
          <a:prstGeom prst="rect">
            <a:avLst/>
          </a:prstGeom>
        </p:spPr>
        <p:txBody>
          <a:bodyPr lIns="0" tIns="0" rIns="0" bIns="0" rtlCol="0" anchor="t">
            <a:spAutoFit/>
          </a:bodyPr>
          <a:lstStyle/>
          <a:p>
            <a:pPr algn="ctr">
              <a:lnSpc>
                <a:spcPts val="2572"/>
              </a:lnSpc>
            </a:pPr>
            <a:r>
              <a:rPr lang="en-US" sz="1837" spc="101" dirty="0">
                <a:solidFill>
                  <a:srgbClr val="000001"/>
                </a:solidFill>
                <a:latin typeface="Gordita"/>
                <a:ea typeface="Gordita"/>
                <a:cs typeface="Gordita"/>
                <a:sym typeface="Gordita"/>
              </a:rPr>
              <a:t>EXPLAIN YOUR GRAPHS</a:t>
            </a:r>
          </a:p>
        </p:txBody>
      </p:sp>
      <p:sp>
        <p:nvSpPr>
          <p:cNvPr id="29" name="TextBox 29"/>
          <p:cNvSpPr txBox="1"/>
          <p:nvPr/>
        </p:nvSpPr>
        <p:spPr>
          <a:xfrm>
            <a:off x="12853024" y="9248629"/>
            <a:ext cx="6869194" cy="1637628"/>
          </a:xfrm>
          <a:prstGeom prst="rect">
            <a:avLst/>
          </a:prstGeom>
        </p:spPr>
        <p:txBody>
          <a:bodyPr lIns="0" tIns="0" rIns="0" bIns="0" rtlCol="0" anchor="t">
            <a:spAutoFit/>
          </a:bodyPr>
          <a:lstStyle/>
          <a:p>
            <a:pPr algn="l">
              <a:lnSpc>
                <a:spcPts val="2618"/>
              </a:lnSpc>
            </a:pPr>
            <a:r>
              <a:rPr lang="en-US" sz="1745" dirty="0">
                <a:solidFill>
                  <a:srgbClr val="000001"/>
                </a:solidFill>
                <a:latin typeface="Gordita"/>
                <a:ea typeface="Gordita"/>
                <a:cs typeface="Gordita"/>
                <a:sym typeface="Gordita"/>
              </a:rPr>
              <a:t>Exploratory data analysis shows that gender, class, and age are key factors influencing survival. Women and children, as well as first-class passengers, had higher survival rates. Correlation analysis and feature visualization confirm these relationships, guiding model feature selection and refinement</a:t>
            </a:r>
          </a:p>
        </p:txBody>
      </p:sp>
      <p:sp>
        <p:nvSpPr>
          <p:cNvPr id="30" name="TextBox 30"/>
          <p:cNvSpPr txBox="1"/>
          <p:nvPr/>
        </p:nvSpPr>
        <p:spPr>
          <a:xfrm>
            <a:off x="12853024" y="8824376"/>
            <a:ext cx="1657486" cy="315183"/>
          </a:xfrm>
          <a:prstGeom prst="rect">
            <a:avLst/>
          </a:prstGeom>
        </p:spPr>
        <p:txBody>
          <a:bodyPr lIns="0" tIns="0" rIns="0" bIns="0" rtlCol="0" anchor="t">
            <a:spAutoFit/>
          </a:bodyPr>
          <a:lstStyle/>
          <a:p>
            <a:pPr algn="l">
              <a:lnSpc>
                <a:spcPts val="2572"/>
              </a:lnSpc>
            </a:pPr>
            <a:r>
              <a:rPr lang="en-US" sz="1837" b="1" spc="82">
                <a:solidFill>
                  <a:srgbClr val="F47051"/>
                </a:solidFill>
                <a:latin typeface="Gordita Bold"/>
                <a:ea typeface="Gordita Bold"/>
                <a:cs typeface="Gordita Bold"/>
                <a:sym typeface="Gordita Bold"/>
              </a:rPr>
              <a:t>ANALYSE</a:t>
            </a:r>
          </a:p>
        </p:txBody>
      </p:sp>
      <p:sp>
        <p:nvSpPr>
          <p:cNvPr id="31" name="TextBox 31"/>
          <p:cNvSpPr txBox="1"/>
          <p:nvPr/>
        </p:nvSpPr>
        <p:spPr>
          <a:xfrm>
            <a:off x="12853024" y="11622350"/>
            <a:ext cx="6871634" cy="1985650"/>
          </a:xfrm>
          <a:prstGeom prst="rect">
            <a:avLst/>
          </a:prstGeom>
        </p:spPr>
        <p:txBody>
          <a:bodyPr lIns="0" tIns="0" rIns="0" bIns="0" rtlCol="0" anchor="t">
            <a:spAutoFit/>
          </a:bodyPr>
          <a:lstStyle/>
          <a:p>
            <a:pPr algn="l">
              <a:lnSpc>
                <a:spcPts val="2618"/>
              </a:lnSpc>
            </a:pPr>
            <a:r>
              <a:rPr lang="en-US" sz="1745" dirty="0">
                <a:solidFill>
                  <a:srgbClr val="000001"/>
                </a:solidFill>
                <a:latin typeface="Gordita"/>
                <a:ea typeface="Gordita"/>
                <a:cs typeface="Gordita"/>
                <a:sym typeface="Gordita"/>
              </a:rPr>
              <a:t>The study successfully identifies the most significant survival predictors and shows that machine learning can effectively model such historical data. The resulting model not only predicts survival with reasonable accuracy but also provides insights into how social hierarchy and gender affected survival during the Titanic tragedy.</a:t>
            </a:r>
          </a:p>
        </p:txBody>
      </p:sp>
      <p:sp>
        <p:nvSpPr>
          <p:cNvPr id="32" name="TextBox 32"/>
          <p:cNvSpPr txBox="1"/>
          <p:nvPr/>
        </p:nvSpPr>
        <p:spPr>
          <a:xfrm>
            <a:off x="12853024" y="11097424"/>
            <a:ext cx="3080514" cy="315183"/>
          </a:xfrm>
          <a:prstGeom prst="rect">
            <a:avLst/>
          </a:prstGeom>
        </p:spPr>
        <p:txBody>
          <a:bodyPr lIns="0" tIns="0" rIns="0" bIns="0" rtlCol="0" anchor="t">
            <a:spAutoFit/>
          </a:bodyPr>
          <a:lstStyle/>
          <a:p>
            <a:pPr algn="l">
              <a:lnSpc>
                <a:spcPts val="2572"/>
              </a:lnSpc>
            </a:pPr>
            <a:r>
              <a:rPr lang="en-US" sz="1837" b="1" spc="82" dirty="0">
                <a:solidFill>
                  <a:srgbClr val="F47051"/>
                </a:solidFill>
                <a:latin typeface="Gordita Bold"/>
                <a:ea typeface="Gordita Bold"/>
                <a:cs typeface="Gordita Bold"/>
                <a:sym typeface="Gordita Bold"/>
              </a:rPr>
              <a:t>CONCLUSION</a:t>
            </a:r>
          </a:p>
        </p:txBody>
      </p:sp>
      <p:sp>
        <p:nvSpPr>
          <p:cNvPr id="34" name="TextBox 34"/>
          <p:cNvSpPr txBox="1"/>
          <p:nvPr/>
        </p:nvSpPr>
        <p:spPr>
          <a:xfrm>
            <a:off x="6478062" y="970744"/>
            <a:ext cx="8427875" cy="1461939"/>
          </a:xfrm>
          <a:prstGeom prst="rect">
            <a:avLst/>
          </a:prstGeom>
        </p:spPr>
        <p:txBody>
          <a:bodyPr lIns="0" tIns="0" rIns="0" bIns="0" rtlCol="0" anchor="t">
            <a:spAutoFit/>
          </a:bodyPr>
          <a:lstStyle/>
          <a:p>
            <a:pPr algn="ctr">
              <a:lnSpc>
                <a:spcPts val="5653"/>
              </a:lnSpc>
            </a:pPr>
            <a:r>
              <a:rPr lang="en-US" sz="4916" dirty="0">
                <a:solidFill>
                  <a:srgbClr val="FFFFFF"/>
                </a:solidFill>
                <a:latin typeface="Gordita"/>
                <a:ea typeface="Gordita"/>
                <a:cs typeface="Gordita"/>
                <a:sym typeface="Gordita"/>
              </a:rPr>
              <a:t>Titanic – Machine Learning from Disaster</a:t>
            </a:r>
          </a:p>
        </p:txBody>
      </p:sp>
      <p:sp>
        <p:nvSpPr>
          <p:cNvPr id="36" name="TextBox 36"/>
          <p:cNvSpPr txBox="1"/>
          <p:nvPr/>
        </p:nvSpPr>
        <p:spPr>
          <a:xfrm>
            <a:off x="15146600" y="1032775"/>
            <a:ext cx="4556907" cy="1307089"/>
          </a:xfrm>
          <a:prstGeom prst="rect">
            <a:avLst/>
          </a:prstGeom>
        </p:spPr>
        <p:txBody>
          <a:bodyPr lIns="0" tIns="0" rIns="0" bIns="0" rtlCol="0" anchor="t">
            <a:spAutoFit/>
          </a:bodyPr>
          <a:lstStyle/>
          <a:p>
            <a:pPr algn="r">
              <a:lnSpc>
                <a:spcPts val="2572"/>
              </a:lnSpc>
            </a:pPr>
            <a:r>
              <a:rPr lang="en-US" sz="1837" spc="73" dirty="0">
                <a:solidFill>
                  <a:srgbClr val="FFFFFF"/>
                </a:solidFill>
                <a:latin typeface="Gordita"/>
                <a:ea typeface="Gordita"/>
                <a:cs typeface="Gordita"/>
                <a:sym typeface="Gordita"/>
              </a:rPr>
              <a:t>Duong Tung Thien</a:t>
            </a:r>
            <a:br>
              <a:rPr lang="en-US" sz="1837" spc="73" dirty="0">
                <a:solidFill>
                  <a:srgbClr val="FFFFFF"/>
                </a:solidFill>
                <a:latin typeface="Gordita"/>
                <a:ea typeface="Gordita"/>
                <a:cs typeface="Gordita"/>
                <a:sym typeface="Gordita"/>
              </a:rPr>
            </a:br>
            <a:r>
              <a:rPr lang="en-US" sz="1837" spc="73" dirty="0">
                <a:solidFill>
                  <a:srgbClr val="FFFFFF"/>
                </a:solidFill>
                <a:latin typeface="Gordita"/>
                <a:ea typeface="Gordita"/>
                <a:cs typeface="Gordita"/>
                <a:sym typeface="Gordita"/>
              </a:rPr>
              <a:t>Ho Minh Tien</a:t>
            </a:r>
            <a:br>
              <a:rPr lang="en-US" sz="1837" spc="73" dirty="0">
                <a:solidFill>
                  <a:srgbClr val="FFFFFF"/>
                </a:solidFill>
                <a:latin typeface="Gordita"/>
                <a:ea typeface="Gordita"/>
                <a:cs typeface="Gordita"/>
                <a:sym typeface="Gordita"/>
              </a:rPr>
            </a:br>
            <a:r>
              <a:rPr lang="en-US" sz="1837" spc="73" dirty="0">
                <a:solidFill>
                  <a:srgbClr val="FFFFFF"/>
                </a:solidFill>
                <a:latin typeface="Gordita"/>
                <a:ea typeface="Gordita"/>
                <a:cs typeface="Gordita"/>
                <a:sym typeface="Gordita"/>
              </a:rPr>
              <a:t>Nguyen Toan Thang</a:t>
            </a:r>
            <a:br>
              <a:rPr lang="en-US" sz="1837" spc="73" dirty="0">
                <a:solidFill>
                  <a:srgbClr val="FFFFFF"/>
                </a:solidFill>
                <a:latin typeface="Gordita"/>
                <a:ea typeface="Gordita"/>
                <a:cs typeface="Gordita"/>
                <a:sym typeface="Gordita"/>
              </a:rPr>
            </a:br>
            <a:r>
              <a:rPr lang="en-US" sz="1837" spc="73" dirty="0">
                <a:solidFill>
                  <a:srgbClr val="FFFFFF"/>
                </a:solidFill>
                <a:latin typeface="Gordita"/>
                <a:ea typeface="Gordita"/>
                <a:cs typeface="Gordita"/>
                <a:sym typeface="Gordita"/>
              </a:rPr>
              <a:t>Dang Thai Tu</a:t>
            </a:r>
          </a:p>
        </p:txBody>
      </p:sp>
      <p:sp>
        <p:nvSpPr>
          <p:cNvPr id="38" name="TextBox 38"/>
          <p:cNvSpPr txBox="1"/>
          <p:nvPr/>
        </p:nvSpPr>
        <p:spPr>
          <a:xfrm>
            <a:off x="12945031" y="7715331"/>
            <a:ext cx="3301760" cy="264533"/>
          </a:xfrm>
          <a:prstGeom prst="rect">
            <a:avLst/>
          </a:prstGeom>
        </p:spPr>
        <p:txBody>
          <a:bodyPr lIns="0" tIns="0" rIns="0" bIns="0" rtlCol="0" anchor="t">
            <a:spAutoFit/>
          </a:bodyPr>
          <a:lstStyle/>
          <a:p>
            <a:pPr algn="ctr">
              <a:lnSpc>
                <a:spcPts val="2186"/>
              </a:lnSpc>
            </a:pPr>
            <a:r>
              <a:rPr lang="en-US" sz="1561" b="1" dirty="0">
                <a:solidFill>
                  <a:srgbClr val="000001"/>
                </a:solidFill>
                <a:latin typeface="Gordita Bold"/>
                <a:ea typeface="Gordita Bold"/>
                <a:cs typeface="Gordita Bold"/>
                <a:sym typeface="Gordita Bold"/>
              </a:rPr>
              <a:t>Correlation heatmap</a:t>
            </a:r>
          </a:p>
        </p:txBody>
      </p:sp>
      <p:sp>
        <p:nvSpPr>
          <p:cNvPr id="39" name="TextBox 39"/>
          <p:cNvSpPr txBox="1"/>
          <p:nvPr/>
        </p:nvSpPr>
        <p:spPr>
          <a:xfrm>
            <a:off x="16763002" y="7704135"/>
            <a:ext cx="3415037" cy="264533"/>
          </a:xfrm>
          <a:prstGeom prst="rect">
            <a:avLst/>
          </a:prstGeom>
        </p:spPr>
        <p:txBody>
          <a:bodyPr lIns="0" tIns="0" rIns="0" bIns="0" rtlCol="0" anchor="t">
            <a:spAutoFit/>
          </a:bodyPr>
          <a:lstStyle/>
          <a:p>
            <a:pPr marL="0" lvl="0" indent="0" algn="ctr">
              <a:lnSpc>
                <a:spcPts val="2186"/>
              </a:lnSpc>
              <a:spcBef>
                <a:spcPct val="0"/>
              </a:spcBef>
            </a:pPr>
            <a:r>
              <a:rPr lang="en-US" sz="1561" b="1" u="none" strike="noStrike" dirty="0" err="1">
                <a:solidFill>
                  <a:srgbClr val="000001"/>
                </a:solidFill>
                <a:latin typeface="Gordita Bold"/>
                <a:ea typeface="Gordita Bold"/>
                <a:cs typeface="Gordita Bold"/>
                <a:sym typeface="Gordita Bold"/>
              </a:rPr>
              <a:t>Pairplot</a:t>
            </a:r>
            <a:r>
              <a:rPr lang="en-US" sz="1561" b="1" u="none" strike="noStrike" dirty="0">
                <a:solidFill>
                  <a:srgbClr val="000001"/>
                </a:solidFill>
                <a:latin typeface="Gordita Bold"/>
                <a:ea typeface="Gordita Bold"/>
                <a:cs typeface="Gordita Bold"/>
                <a:sym typeface="Gordita Bold"/>
              </a:rPr>
              <a:t> (Numeric variables)</a:t>
            </a:r>
          </a:p>
        </p:txBody>
      </p:sp>
      <p:sp>
        <p:nvSpPr>
          <p:cNvPr id="40" name="AutoShape 40"/>
          <p:cNvSpPr/>
          <p:nvPr/>
        </p:nvSpPr>
        <p:spPr>
          <a:xfrm>
            <a:off x="6443062" y="3529329"/>
            <a:ext cx="0" cy="8061343"/>
          </a:xfrm>
          <a:prstGeom prst="line">
            <a:avLst/>
          </a:prstGeom>
          <a:ln w="19050" cap="flat">
            <a:solidFill>
              <a:srgbClr val="000000"/>
            </a:solidFill>
            <a:prstDash val="solid"/>
            <a:headEnd type="none" w="sm" len="sm"/>
            <a:tailEnd type="none" w="sm" len="sm"/>
          </a:ln>
        </p:spPr>
        <p:txBody>
          <a:bodyPr/>
          <a:lstStyle/>
          <a:p>
            <a:endParaRPr lang="en-US"/>
          </a:p>
        </p:txBody>
      </p:sp>
      <p:sp>
        <p:nvSpPr>
          <p:cNvPr id="41" name="AutoShape 41"/>
          <p:cNvSpPr/>
          <p:nvPr/>
        </p:nvSpPr>
        <p:spPr>
          <a:xfrm flipH="1">
            <a:off x="12352722" y="3504936"/>
            <a:ext cx="0" cy="10340188"/>
          </a:xfrm>
          <a:prstGeom prst="line">
            <a:avLst/>
          </a:prstGeom>
          <a:ln w="19050" cap="flat">
            <a:solidFill>
              <a:srgbClr val="000000"/>
            </a:solidFill>
            <a:prstDash val="solid"/>
            <a:headEnd type="none" w="sm" len="sm"/>
            <a:tailEnd type="none" w="sm" len="sm"/>
          </a:ln>
        </p:spPr>
        <p:txBody>
          <a:bodyPr/>
          <a:lstStyle/>
          <a:p>
            <a:endParaRPr lang="en-US"/>
          </a:p>
        </p:txBody>
      </p:sp>
      <p:sp>
        <p:nvSpPr>
          <p:cNvPr id="42" name="AutoShape 42"/>
          <p:cNvSpPr/>
          <p:nvPr/>
        </p:nvSpPr>
        <p:spPr>
          <a:xfrm>
            <a:off x="1202825" y="3504936"/>
            <a:ext cx="18978349" cy="0"/>
          </a:xfrm>
          <a:prstGeom prst="line">
            <a:avLst/>
          </a:prstGeom>
          <a:ln w="19050" cap="flat">
            <a:solidFill>
              <a:srgbClr val="000000"/>
            </a:solidFill>
            <a:prstDash val="solid"/>
            <a:headEnd type="none" w="sm" len="sm"/>
            <a:tailEnd type="none" w="sm" len="sm"/>
          </a:ln>
        </p:spPr>
        <p:txBody>
          <a:bodyPr/>
          <a:lstStyle/>
          <a:p>
            <a:endParaRPr lang="en-US"/>
          </a:p>
        </p:txBody>
      </p:sp>
      <p:pic>
        <p:nvPicPr>
          <p:cNvPr id="1032" name="Picture 8">
            <a:extLst>
              <a:ext uri="{FF2B5EF4-FFF2-40B4-BE49-F238E27FC236}">
                <a16:creationId xmlns:a16="http://schemas.microsoft.com/office/drawing/2014/main" id="{0B69C619-FBF6-B2C5-A402-6A4A0B7274BF}"/>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67821" y="317152"/>
            <a:ext cx="2862847" cy="2862847"/>
          </a:xfrm>
          <a:prstGeom prst="rect">
            <a:avLst/>
          </a:prstGeom>
          <a:noFill/>
          <a:extLst>
            <a:ext uri="{909E8E84-426E-40DD-AFC4-6F175D3DCCD1}">
              <a14:hiddenFill xmlns:a14="http://schemas.microsoft.com/office/drawing/2010/main">
                <a:solidFill>
                  <a:srgbClr val="FFFFFF"/>
                </a:solidFill>
              </a14:hiddenFill>
            </a:ext>
          </a:extLst>
        </p:spPr>
      </p:pic>
      <p:pic>
        <p:nvPicPr>
          <p:cNvPr id="46" name="Picture 45">
            <a:extLst>
              <a:ext uri="{FF2B5EF4-FFF2-40B4-BE49-F238E27FC236}">
                <a16:creationId xmlns:a16="http://schemas.microsoft.com/office/drawing/2014/main" id="{608BEEA3-CC40-FCB3-D1ED-B04956208627}"/>
              </a:ext>
            </a:extLst>
          </p:cNvPr>
          <p:cNvPicPr>
            <a:picLocks noChangeAspect="1"/>
          </p:cNvPicPr>
          <p:nvPr/>
        </p:nvPicPr>
        <p:blipFill>
          <a:blip r:embed="rId5"/>
          <a:stretch>
            <a:fillRect/>
          </a:stretch>
        </p:blipFill>
        <p:spPr>
          <a:xfrm>
            <a:off x="12590770" y="4332384"/>
            <a:ext cx="3684928" cy="3283848"/>
          </a:xfrm>
          <a:prstGeom prst="rect">
            <a:avLst/>
          </a:prstGeom>
        </p:spPr>
      </p:pic>
      <p:pic>
        <p:nvPicPr>
          <p:cNvPr id="48" name="Picture 47">
            <a:extLst>
              <a:ext uri="{FF2B5EF4-FFF2-40B4-BE49-F238E27FC236}">
                <a16:creationId xmlns:a16="http://schemas.microsoft.com/office/drawing/2014/main" id="{82FAEB97-31DA-FBB9-A74F-CBD1BD1899CE}"/>
              </a:ext>
            </a:extLst>
          </p:cNvPr>
          <p:cNvPicPr>
            <a:picLocks noChangeAspect="1"/>
          </p:cNvPicPr>
          <p:nvPr/>
        </p:nvPicPr>
        <p:blipFill>
          <a:blip r:embed="rId6"/>
          <a:stretch>
            <a:fillRect/>
          </a:stretch>
        </p:blipFill>
        <p:spPr>
          <a:xfrm>
            <a:off x="16704484" y="4337853"/>
            <a:ext cx="3260005" cy="3051762"/>
          </a:xfrm>
          <a:prstGeom prst="rect">
            <a:avLst/>
          </a:prstGeom>
        </p:spPr>
      </p:pic>
      <p:pic>
        <p:nvPicPr>
          <p:cNvPr id="14" name="Picture 13">
            <a:extLst>
              <a:ext uri="{FF2B5EF4-FFF2-40B4-BE49-F238E27FC236}">
                <a16:creationId xmlns:a16="http://schemas.microsoft.com/office/drawing/2014/main" id="{2ECEF665-3363-0B18-E334-5705F9DBE006}"/>
              </a:ext>
            </a:extLst>
          </p:cNvPr>
          <p:cNvPicPr>
            <a:picLocks noChangeAspect="1"/>
          </p:cNvPicPr>
          <p:nvPr/>
        </p:nvPicPr>
        <p:blipFill>
          <a:blip r:embed="rId7"/>
          <a:stretch>
            <a:fillRect/>
          </a:stretch>
        </p:blipFill>
        <p:spPr>
          <a:xfrm>
            <a:off x="6812710" y="10099156"/>
            <a:ext cx="4545709" cy="339780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TotalTime>
  <Words>367</Words>
  <Application>Microsoft Office PowerPoint</Application>
  <PresentationFormat>Custom</PresentationFormat>
  <Paragraphs>19</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Gordita</vt:lpstr>
      <vt:lpstr>Gordita Bold</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Affiche de recherche scientifique</dc:title>
  <cp:lastModifiedBy>Hồ Minh Tiến</cp:lastModifiedBy>
  <cp:revision>3</cp:revision>
  <dcterms:created xsi:type="dcterms:W3CDTF">2006-08-16T00:00:00Z</dcterms:created>
  <dcterms:modified xsi:type="dcterms:W3CDTF">2025-10-10T15:02:18Z</dcterms:modified>
  <dc:identifier>DAG1WH1GaR8</dc:identifier>
</cp:coreProperties>
</file>

<file path=docProps/thumbnail.jpeg>
</file>